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7" r:id="rId4"/>
    <p:sldId id="266" r:id="rId5"/>
    <p:sldId id="265" r:id="rId6"/>
    <p:sldId id="261" r:id="rId7"/>
    <p:sldId id="262" r:id="rId8"/>
    <p:sldId id="260" r:id="rId9"/>
    <p:sldId id="263" r:id="rId10"/>
    <p:sldId id="264" r:id="rId11"/>
    <p:sldId id="270" r:id="rId12"/>
    <p:sldId id="269" r:id="rId13"/>
    <p:sldId id="268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556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CEA8-A113-4486-BA1D-B792E82E170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62F5-D519-44F7-8D2E-1FB47AB9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CEA8-A113-4486-BA1D-B792E82E170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62F5-D519-44F7-8D2E-1FB47AB9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CEA8-A113-4486-BA1D-B792E82E170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62F5-D519-44F7-8D2E-1FB47AB9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CEA8-A113-4486-BA1D-B792E82E170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62F5-D519-44F7-8D2E-1FB47AB9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CEA8-A113-4486-BA1D-B792E82E170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62F5-D519-44F7-8D2E-1FB47AB9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CEA8-A113-4486-BA1D-B792E82E170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62F5-D519-44F7-8D2E-1FB47AB9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CEA8-A113-4486-BA1D-B792E82E170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62F5-D519-44F7-8D2E-1FB47AB9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CEA8-A113-4486-BA1D-B792E82E170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EE62F5-D519-44F7-8D2E-1FB47AB968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CEA8-A113-4486-BA1D-B792E82E170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62F5-D519-44F7-8D2E-1FB47AB9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CEA8-A113-4486-BA1D-B792E82E170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1EE62F5-D519-44F7-8D2E-1FB47AB9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42CCEA8-A113-4486-BA1D-B792E82E170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62F5-D519-44F7-8D2E-1FB47AB96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42CCEA8-A113-4486-BA1D-B792E82E1709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1EE62F5-D519-44F7-8D2E-1FB47AB9681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m-Studies-Logo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87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7162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861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b="1" dirty="0">
                <a:solidFill>
                  <a:srgbClr val="996633"/>
                </a:solidFill>
                <a:latin typeface="Bookman" pitchFamily="18" charset="0"/>
              </a:rPr>
              <a:t>Film studies </a:t>
            </a:r>
            <a:r>
              <a:rPr lang="en-US" sz="3200" b="1" dirty="0" smtClean="0">
                <a:solidFill>
                  <a:srgbClr val="996633"/>
                </a:solidFill>
                <a:latin typeface="Bookman" pitchFamily="18" charset="0"/>
              </a:rPr>
              <a:t>offer </a:t>
            </a:r>
            <a:r>
              <a:rPr lang="en-US" sz="3200" b="1" dirty="0">
                <a:solidFill>
                  <a:srgbClr val="996633"/>
                </a:solidFill>
                <a:latin typeface="Bookman" pitchFamily="18" charset="0"/>
              </a:rPr>
              <a:t>the chance to gain hands-on experience of film-making and also touch on topics such as film history, theory and criticism</a:t>
            </a:r>
            <a:r>
              <a:rPr lang="en-US" sz="3200" b="1" dirty="0" smtClean="0">
                <a:solidFill>
                  <a:srgbClr val="996633"/>
                </a:solidFill>
                <a:latin typeface="Book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3200" b="1" dirty="0">
              <a:solidFill>
                <a:srgbClr val="996633"/>
              </a:solidFill>
              <a:latin typeface="Book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996633"/>
                </a:solidFill>
                <a:latin typeface="Bookman" pitchFamily="18" charset="0"/>
              </a:rPr>
              <a:t>The more you learn cinema; the more you can </a:t>
            </a:r>
            <a:r>
              <a:rPr lang="en-US" sz="3200" b="1" dirty="0" smtClean="0">
                <a:solidFill>
                  <a:srgbClr val="996633"/>
                </a:solidFill>
                <a:latin typeface="Bookman" pitchFamily="18" charset="0"/>
              </a:rPr>
              <a:t>enjoy and understand </a:t>
            </a:r>
            <a:r>
              <a:rPr lang="en-US" sz="3200" b="1" dirty="0" smtClean="0">
                <a:solidFill>
                  <a:srgbClr val="996633"/>
                </a:solidFill>
                <a:latin typeface="Bookman" pitchFamily="18" charset="0"/>
              </a:rPr>
              <a:t>it.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3200" b="1" dirty="0" smtClean="0">
              <a:solidFill>
                <a:srgbClr val="996633"/>
              </a:solidFill>
              <a:latin typeface="Book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996633"/>
                </a:solidFill>
                <a:latin typeface="Bookman" pitchFamily="18" charset="0"/>
              </a:rPr>
              <a:t>It would be a turning point if you admire film industry.</a:t>
            </a:r>
            <a:endParaRPr lang="en-US" sz="3200" b="1" dirty="0">
              <a:solidFill>
                <a:srgbClr val="996633"/>
              </a:solidFill>
              <a:latin typeface="Bookman" pitchFamily="18" charset="0"/>
            </a:endParaRPr>
          </a:p>
          <a:p>
            <a:endParaRPr lang="en-US" sz="3200" b="1" dirty="0">
              <a:solidFill>
                <a:srgbClr val="996633"/>
              </a:solidFill>
              <a:latin typeface="Book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3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048" y="228601"/>
            <a:ext cx="86731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>
                <a:solidFill>
                  <a:srgbClr val="996633"/>
                </a:solidFill>
                <a:latin typeface="Bookman" pitchFamily="18" charset="0"/>
              </a:rPr>
              <a:t>What is a </a:t>
            </a:r>
            <a:r>
              <a:rPr lang="en-US" sz="4000" dirty="0" smtClean="0">
                <a:solidFill>
                  <a:srgbClr val="996633"/>
                </a:solidFill>
                <a:latin typeface="Bookman" pitchFamily="18" charset="0"/>
              </a:rPr>
              <a:t>Blockbuster?</a:t>
            </a:r>
          </a:p>
          <a:p>
            <a:r>
              <a:rPr lang="en-US" sz="4000" dirty="0" smtClean="0">
                <a:solidFill>
                  <a:srgbClr val="996633"/>
                </a:solidFill>
                <a:latin typeface="Bookman" pitchFamily="18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996633"/>
                </a:solidFill>
                <a:latin typeface="Bookman" pitchFamily="18" charset="0"/>
              </a:rPr>
              <a:t>What </a:t>
            </a:r>
            <a:r>
              <a:rPr lang="en-US" sz="4000" dirty="0">
                <a:solidFill>
                  <a:srgbClr val="996633"/>
                </a:solidFill>
                <a:latin typeface="Bookman" pitchFamily="18" charset="0"/>
              </a:rPr>
              <a:t>is </a:t>
            </a:r>
            <a:r>
              <a:rPr lang="en-US" sz="4000" dirty="0" smtClean="0">
                <a:solidFill>
                  <a:srgbClr val="996633"/>
                </a:solidFill>
                <a:latin typeface="Bookman" pitchFamily="18" charset="0"/>
              </a:rPr>
              <a:t> </a:t>
            </a:r>
            <a:r>
              <a:rPr lang="en-US" sz="4000" dirty="0" err="1" smtClean="0">
                <a:solidFill>
                  <a:srgbClr val="996633"/>
                </a:solidFill>
                <a:latin typeface="Bookman" pitchFamily="18" charset="0"/>
              </a:rPr>
              <a:t>Mise</a:t>
            </a:r>
            <a:r>
              <a:rPr lang="en-US" sz="4000" dirty="0" smtClean="0">
                <a:solidFill>
                  <a:srgbClr val="996633"/>
                </a:solidFill>
                <a:latin typeface="Bookman" pitchFamily="18" charset="0"/>
              </a:rPr>
              <a:t> en scene?</a:t>
            </a:r>
          </a:p>
          <a:p>
            <a:r>
              <a:rPr lang="en-US" sz="4000" dirty="0" smtClean="0">
                <a:solidFill>
                  <a:srgbClr val="996633"/>
                </a:solidFill>
                <a:latin typeface="Bookman" pitchFamily="18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996633"/>
                </a:solidFill>
                <a:latin typeface="Bookman" pitchFamily="18" charset="0"/>
              </a:rPr>
              <a:t>What </a:t>
            </a:r>
            <a:r>
              <a:rPr lang="en-US" sz="4000" dirty="0">
                <a:solidFill>
                  <a:srgbClr val="996633"/>
                </a:solidFill>
                <a:latin typeface="Bookman" pitchFamily="18" charset="0"/>
              </a:rPr>
              <a:t>is </a:t>
            </a:r>
            <a:r>
              <a:rPr lang="en-US" sz="4000" dirty="0" smtClean="0">
                <a:solidFill>
                  <a:srgbClr val="996633"/>
                </a:solidFill>
                <a:latin typeface="Bookman" pitchFamily="18" charset="0"/>
              </a:rPr>
              <a:t>Montage?</a:t>
            </a:r>
          </a:p>
          <a:p>
            <a:r>
              <a:rPr lang="en-US" sz="4000" dirty="0" smtClean="0">
                <a:solidFill>
                  <a:srgbClr val="996633"/>
                </a:solidFill>
                <a:latin typeface="Bookman" pitchFamily="18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996633"/>
                </a:solidFill>
                <a:latin typeface="Bookman" pitchFamily="18" charset="0"/>
              </a:rPr>
              <a:t>Discover </a:t>
            </a:r>
            <a:r>
              <a:rPr lang="en-US" sz="4000" dirty="0">
                <a:solidFill>
                  <a:srgbClr val="996633"/>
                </a:solidFill>
                <a:latin typeface="Bookman" pitchFamily="18" charset="0"/>
              </a:rPr>
              <a:t>the answers to these questions and others in a broad introduction to the study of cinema</a:t>
            </a:r>
            <a:r>
              <a:rPr lang="en-US" sz="4000" dirty="0" smtClean="0">
                <a:solidFill>
                  <a:srgbClr val="996633"/>
                </a:solidFill>
                <a:latin typeface="Bookman" pitchFamily="18" charset="0"/>
              </a:rPr>
              <a:t>..</a:t>
            </a:r>
            <a:endParaRPr lang="en-US" sz="4000" dirty="0">
              <a:solidFill>
                <a:srgbClr val="996633"/>
              </a:solidFill>
              <a:latin typeface="Book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07731"/>
            <a:ext cx="9161585" cy="6172200"/>
            <a:chOff x="304800" y="342900"/>
            <a:chExt cx="8839200" cy="6172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42900"/>
              <a:ext cx="4267200" cy="6172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750" y="342900"/>
              <a:ext cx="4667250" cy="6172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9762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B0F0"/>
                </a:solidFill>
                <a:latin typeface="Bookman" pitchFamily="18" charset="0"/>
              </a:rPr>
              <a:t>Module 1:- </a:t>
            </a:r>
            <a:r>
              <a:rPr lang="en-US" sz="3600" dirty="0" smtClean="0">
                <a:solidFill>
                  <a:srgbClr val="996633"/>
                </a:solidFill>
                <a:latin typeface="Bookman" pitchFamily="18" charset="0"/>
              </a:rPr>
              <a:t>Introduction </a:t>
            </a:r>
            <a:r>
              <a:rPr lang="en-US" sz="3600" dirty="0">
                <a:solidFill>
                  <a:srgbClr val="996633"/>
                </a:solidFill>
                <a:latin typeface="Bookman" pitchFamily="18" charset="0"/>
              </a:rPr>
              <a:t>to the basic terminology of </a:t>
            </a:r>
            <a:r>
              <a:rPr lang="en-US" sz="3600" dirty="0" smtClean="0">
                <a:solidFill>
                  <a:srgbClr val="996633"/>
                </a:solidFill>
                <a:latin typeface="Bookman" pitchFamily="18" charset="0"/>
              </a:rPr>
              <a:t>filmmaking.</a:t>
            </a:r>
          </a:p>
          <a:p>
            <a:endParaRPr lang="en-US" sz="3600" dirty="0" smtClean="0">
              <a:solidFill>
                <a:srgbClr val="996633"/>
              </a:solidFill>
              <a:latin typeface="Book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B0F0"/>
                </a:solidFill>
                <a:latin typeface="Bookman" pitchFamily="18" charset="0"/>
              </a:rPr>
              <a:t>Module 2:- </a:t>
            </a:r>
            <a:r>
              <a:rPr lang="en-US" sz="3600" dirty="0" smtClean="0">
                <a:solidFill>
                  <a:srgbClr val="996633"/>
                </a:solidFill>
                <a:latin typeface="Bookman" pitchFamily="18" charset="0"/>
              </a:rPr>
              <a:t>Introduction </a:t>
            </a:r>
            <a:r>
              <a:rPr lang="en-US" sz="3600" dirty="0">
                <a:solidFill>
                  <a:srgbClr val="996633"/>
                </a:solidFill>
                <a:latin typeface="Bookman" pitchFamily="18" charset="0"/>
              </a:rPr>
              <a:t>to film </a:t>
            </a:r>
            <a:r>
              <a:rPr lang="en-US" sz="3600" dirty="0" smtClean="0">
                <a:solidFill>
                  <a:srgbClr val="996633"/>
                </a:solidFill>
                <a:latin typeface="Bookman" pitchFamily="18" charset="0"/>
              </a:rPr>
              <a:t>genres.</a:t>
            </a:r>
          </a:p>
          <a:p>
            <a:endParaRPr lang="en-US" sz="3600" dirty="0" smtClean="0">
              <a:solidFill>
                <a:srgbClr val="996633"/>
              </a:solidFill>
              <a:latin typeface="Book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B0F0"/>
                </a:solidFill>
                <a:latin typeface="Bookman" pitchFamily="18" charset="0"/>
              </a:rPr>
              <a:t>Module 3:- </a:t>
            </a:r>
            <a:r>
              <a:rPr lang="en-US" sz="3600" dirty="0" smtClean="0">
                <a:solidFill>
                  <a:srgbClr val="996633"/>
                </a:solidFill>
                <a:latin typeface="Bookman" pitchFamily="18" charset="0"/>
              </a:rPr>
              <a:t>Introduction </a:t>
            </a:r>
            <a:r>
              <a:rPr lang="en-US" sz="3600" dirty="0">
                <a:solidFill>
                  <a:srgbClr val="996633"/>
                </a:solidFill>
                <a:latin typeface="Bookman" pitchFamily="18" charset="0"/>
              </a:rPr>
              <a:t>to major movements and </a:t>
            </a:r>
            <a:r>
              <a:rPr lang="en-US" sz="3600" dirty="0" smtClean="0">
                <a:solidFill>
                  <a:srgbClr val="996633"/>
                </a:solidFill>
                <a:latin typeface="Bookman" pitchFamily="18" charset="0"/>
              </a:rPr>
              <a:t>theories.</a:t>
            </a:r>
          </a:p>
          <a:p>
            <a:endParaRPr lang="en-US" sz="3600" dirty="0" smtClean="0">
              <a:solidFill>
                <a:srgbClr val="996633"/>
              </a:solidFill>
              <a:latin typeface="Book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B0F0"/>
                </a:solidFill>
                <a:latin typeface="Bookman" pitchFamily="18" charset="0"/>
              </a:rPr>
              <a:t>Module 4:- </a:t>
            </a:r>
            <a:r>
              <a:rPr lang="en-US" sz="3600" dirty="0" smtClean="0">
                <a:solidFill>
                  <a:srgbClr val="996633"/>
                </a:solidFill>
                <a:latin typeface="Bookman" pitchFamily="18" charset="0"/>
              </a:rPr>
              <a:t>Selected film text.</a:t>
            </a:r>
          </a:p>
        </p:txBody>
      </p:sp>
    </p:spTree>
    <p:extLst>
      <p:ext uri="{BB962C8B-B14F-4D97-AF65-F5344CB8AC3E}">
        <p14:creationId xmlns:p14="http://schemas.microsoft.com/office/powerpoint/2010/main" val="28372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123" y="23622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Bookman" pitchFamily="18" charset="0"/>
              </a:rPr>
              <a:t>CASE STUDIES OF CLASSIC CINEMA</a:t>
            </a:r>
            <a:endParaRPr lang="en-US" sz="6000" dirty="0">
              <a:latin typeface="Book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315199" cy="4425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54102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  <a:latin typeface="Bookman" pitchFamily="18" charset="0"/>
              </a:rPr>
              <a:t>CHEMEEN</a:t>
            </a:r>
            <a:endParaRPr lang="en-US" sz="6600" b="1" dirty="0">
              <a:solidFill>
                <a:srgbClr val="FFC000"/>
              </a:solidFill>
              <a:latin typeface="Book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8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70866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5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775"/>
            <a:ext cx="6858000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4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9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130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activitty report</dc:creator>
  <cp:lastModifiedBy>activitty report</cp:lastModifiedBy>
  <cp:revision>17</cp:revision>
  <dcterms:created xsi:type="dcterms:W3CDTF">2015-06-06T08:59:55Z</dcterms:created>
  <dcterms:modified xsi:type="dcterms:W3CDTF">2015-06-08T12:33:50Z</dcterms:modified>
</cp:coreProperties>
</file>